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0" roundtripDataSignature="AMtx7mi4cdos5Amx8GoFUc6L6kSpiSg70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aad195eded_0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2aad195eded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2aad195eded_0_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a3c0d8192f_0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2a3c0d8192f_0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g2a3c0d8192f_0_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8e704c8cf0_0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8e704c8cf0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g28e704c8cf0_0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2a9649f4c47_0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2a9649f4c47_0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g2a9649f4c47_0_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aa82f08883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2aa82f08883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Notes: This P-T diagram goes to higher P than the previous one shown and the transition from blueschist to eclogite is at much higher P. The P-T conditions of facies transitions is strongly influenced by rock composition.</a:t>
            </a:r>
            <a:endParaRPr/>
          </a:p>
        </p:txBody>
      </p:sp>
      <p:sp>
        <p:nvSpPr>
          <p:cNvPr id="293" name="Google Shape;293;g2aa82f08883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9" name="Google Shape;29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00" name="Google Shape;30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Times"/>
                <a:ea typeface="Times"/>
                <a:cs typeface="Times"/>
                <a:sym typeface="Times"/>
              </a:rPr>
              <a:t>Sources of H2O in subducted metabasalt: seafloor alteration and/or other pre-subduction mechanisms by which H2O interacts with oceanic crust (e.g., along faults); some fluids may also come from subducted oceanic sediments (pore fluids, hydrous minerals) and serpentinites (hydrous minerals).</a:t>
            </a: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aa82f08883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2aa82f08883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specific compositions are in B.W. Evans (1990)</a:t>
            </a:r>
            <a:endParaRPr/>
          </a:p>
        </p:txBody>
      </p:sp>
      <p:sp>
        <p:nvSpPr>
          <p:cNvPr id="357" name="Google Shape;357;g2aa82f08883_0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65" name="Google Shape;365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a9649f4c47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2a9649f4c47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similar to the previous slide but a more zoomed-out image – from divergent zone to subduction zone</a:t>
            </a:r>
            <a:endParaRPr/>
          </a:p>
        </p:txBody>
      </p:sp>
      <p:sp>
        <p:nvSpPr>
          <p:cNvPr id="417" name="Google Shape;417;g2a9649f4c47_0_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a9649f4c47_0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a9649f4c47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2a9649f4c47_0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8e704c8cf0_0_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28e704c8cf0_0_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g28e704c8cf0_0_7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is the thermal model of the Cascadia Subduction Zone. Point to make: subduction zones are “colder” than their surrounding mantle!</a:t>
            </a:r>
            <a:endParaRPr/>
          </a:p>
        </p:txBody>
      </p:sp>
      <p:sp>
        <p:nvSpPr>
          <p:cNvPr id="191" name="Google Shape;191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For example, follow the 400° isotherm beyond and within the subduction zone. The purple shaded region shows the subducting plate: sediments + crust + upper mantle.</a:t>
            </a:r>
            <a:endParaRPr/>
          </a:p>
        </p:txBody>
      </p:sp>
      <p:sp>
        <p:nvSpPr>
          <p:cNvPr id="212" name="Google Shape;21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 of (P-T) conditions for the southern Mariana subduction zone (top of the subducting plate) compared to the predicted mineral assemblages in phase diagrams calculated from whole-rock compositions. The mineral assemblage predicated at any particular P-T conditions vary depending on the rock type.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Point to make: we expect to see metamorphic rocks (blueschist and eclogite) with lawsonite in both subducted sediment and oceanic crust!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Important to note: rocks are travelling through </a:t>
            </a:r>
            <a:endParaRPr/>
          </a:p>
        </p:txBody>
      </p:sp>
      <p:sp>
        <p:nvSpPr>
          <p:cNvPr id="221" name="Google Shape;221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3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3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0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0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30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9"/>
          <p:cNvSpPr txBox="1"/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39"/>
          <p:cNvSpPr txBox="1"/>
          <p:nvPr>
            <p:ph idx="1" type="subTitle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7" name="Google Shape;97;p39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9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39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0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40"/>
          <p:cNvSpPr txBox="1"/>
          <p:nvPr>
            <p:ph idx="1" type="body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40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40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40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1"/>
          <p:cNvSpPr txBox="1"/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41"/>
          <p:cNvSpPr txBox="1"/>
          <p:nvPr>
            <p:ph idx="1" type="body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9" name="Google Shape;109;p41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41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41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2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42"/>
          <p:cNvSpPr txBox="1"/>
          <p:nvPr>
            <p:ph idx="1" type="body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5" name="Google Shape;115;p42"/>
          <p:cNvSpPr txBox="1"/>
          <p:nvPr>
            <p:ph idx="2" type="body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6" name="Google Shape;116;p42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42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42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3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43"/>
          <p:cNvSpPr txBox="1"/>
          <p:nvPr>
            <p:ph idx="1" type="body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2" name="Google Shape;122;p43"/>
          <p:cNvSpPr txBox="1"/>
          <p:nvPr>
            <p:ph idx="2" type="body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3" name="Google Shape;123;p43"/>
          <p:cNvSpPr txBox="1"/>
          <p:nvPr>
            <p:ph idx="3" type="body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4" name="Google Shape;124;p43"/>
          <p:cNvSpPr txBox="1"/>
          <p:nvPr>
            <p:ph idx="4" type="body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5" name="Google Shape;125;p43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43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43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4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44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44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44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5"/>
          <p:cNvSpPr txBox="1"/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45"/>
          <p:cNvSpPr txBox="1"/>
          <p:nvPr>
            <p:ph idx="1" type="body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6" name="Google Shape;136;p45"/>
          <p:cNvSpPr txBox="1"/>
          <p:nvPr>
            <p:ph idx="2" type="body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7" name="Google Shape;137;p45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45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45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6"/>
          <p:cNvSpPr txBox="1"/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46"/>
          <p:cNvSpPr/>
          <p:nvPr>
            <p:ph idx="2" type="pic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46"/>
          <p:cNvSpPr txBox="1"/>
          <p:nvPr>
            <p:ph idx="1" type="body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4" name="Google Shape;144;p46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46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46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7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47"/>
          <p:cNvSpPr txBox="1"/>
          <p:nvPr>
            <p:ph idx="1" type="body"/>
          </p:nvPr>
        </p:nvSpPr>
        <p:spPr>
          <a:xfrm rot="5400000">
            <a:off x="3833019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47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47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47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8"/>
          <p:cNvSpPr txBox="1"/>
          <p:nvPr>
            <p:ph type="title"/>
          </p:nvPr>
        </p:nvSpPr>
        <p:spPr>
          <a:xfrm rot="5400000">
            <a:off x="7285038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48"/>
          <p:cNvSpPr txBox="1"/>
          <p:nvPr>
            <p:ph idx="1" type="body"/>
          </p:nvPr>
        </p:nvSpPr>
        <p:spPr>
          <a:xfrm rot="5400000">
            <a:off x="1697038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48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48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48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9" name="Google Shape;39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3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2" name="Google Shape;52;p3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3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3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3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3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3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3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9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6" name="Google Shape;86;p29"/>
          <p:cNvSpPr txBox="1"/>
          <p:nvPr>
            <p:ph idx="1" type="body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29"/>
          <p:cNvSpPr txBox="1"/>
          <p:nvPr>
            <p:ph idx="10" type="dt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29"/>
          <p:cNvSpPr txBox="1"/>
          <p:nvPr>
            <p:ph idx="11" type="ftr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9" name="Google Shape;89;p29"/>
          <p:cNvSpPr txBox="1"/>
          <p:nvPr>
            <p:ph idx="12" type="sldNum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Relationship Id="rId4" Type="http://schemas.openxmlformats.org/officeDocument/2006/relationships/image" Target="../media/image6.jpg"/><Relationship Id="rId5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jpg"/><Relationship Id="rId4" Type="http://schemas.openxmlformats.org/officeDocument/2006/relationships/image" Target="../media/image10.png"/><Relationship Id="rId5" Type="http://schemas.openxmlformats.org/officeDocument/2006/relationships/image" Target="../media/image19.png"/><Relationship Id="rId6" Type="http://schemas.openxmlformats.org/officeDocument/2006/relationships/image" Target="../media/image3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Relationship Id="rId4" Type="http://schemas.openxmlformats.org/officeDocument/2006/relationships/image" Target="../media/image12.png"/><Relationship Id="rId5" Type="http://schemas.openxmlformats.org/officeDocument/2006/relationships/image" Target="../media/image3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0.jp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36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1.jpg"/><Relationship Id="rId4" Type="http://schemas.openxmlformats.org/officeDocument/2006/relationships/image" Target="../media/image39.jpg"/><Relationship Id="rId5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Relationship Id="rId4" Type="http://schemas.openxmlformats.org/officeDocument/2006/relationships/image" Target="../media/image18.png"/><Relationship Id="rId5" Type="http://schemas.openxmlformats.org/officeDocument/2006/relationships/image" Target="../media/image2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1.jp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jpg"/><Relationship Id="rId4" Type="http://schemas.openxmlformats.org/officeDocument/2006/relationships/image" Target="../media/image25.jpg"/><Relationship Id="rId5" Type="http://schemas.openxmlformats.org/officeDocument/2006/relationships/image" Target="../media/image28.jpg"/><Relationship Id="rId6" Type="http://schemas.openxmlformats.org/officeDocument/2006/relationships/image" Target="../media/image4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5.jpg"/><Relationship Id="rId4" Type="http://schemas.openxmlformats.org/officeDocument/2006/relationships/image" Target="../media/image22.jpg"/><Relationship Id="rId5" Type="http://schemas.openxmlformats.org/officeDocument/2006/relationships/image" Target="../media/image25.jpg"/><Relationship Id="rId6" Type="http://schemas.openxmlformats.org/officeDocument/2006/relationships/image" Target="../media/image28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18.png"/><Relationship Id="rId5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0550" y="-2"/>
            <a:ext cx="10289567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"/>
          <p:cNvSpPr txBox="1"/>
          <p:nvPr>
            <p:ph type="ctrTitle"/>
          </p:nvPr>
        </p:nvSpPr>
        <p:spPr>
          <a:xfrm>
            <a:off x="2282925" y="2401000"/>
            <a:ext cx="7969500" cy="809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>
                <a:solidFill>
                  <a:schemeClr val="lt1"/>
                </a:solidFill>
              </a:rPr>
              <a:t>Subduction Metamorphism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8"/>
          <p:cNvSpPr txBox="1"/>
          <p:nvPr>
            <p:ph idx="1" type="body"/>
          </p:nvPr>
        </p:nvSpPr>
        <p:spPr>
          <a:xfrm>
            <a:off x="6460199" y="3051818"/>
            <a:ext cx="5731800" cy="184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p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lagioclase		NaAlSi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8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-CaAl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Si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c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linopyroxene		Ca(Mg,Fe)Si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rthopyroxene	(Mg,Fe)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Si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livine			(Mg,Fe)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000">
                <a:latin typeface="Arial"/>
                <a:ea typeface="Arial"/>
                <a:cs typeface="Arial"/>
                <a:sym typeface="Arial"/>
              </a:rPr>
              <a:t>SiO</a:t>
            </a:r>
            <a:r>
              <a:rPr baseline="-25000" lang="en-US" sz="2000"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pic>
        <p:nvPicPr>
          <p:cNvPr descr="20140110_182448.jpg" id="244" name="Google Shape;24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262" y="2533591"/>
            <a:ext cx="5884531" cy="3310048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8"/>
          <p:cNvSpPr txBox="1"/>
          <p:nvPr/>
        </p:nvSpPr>
        <p:spPr>
          <a:xfrm>
            <a:off x="3006600" y="5503902"/>
            <a:ext cx="30480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Photos courtesy of Sarah Penniston-Dorland</a:t>
            </a:r>
            <a:endParaRPr/>
          </a:p>
        </p:txBody>
      </p:sp>
      <p:sp>
        <p:nvSpPr>
          <p:cNvPr id="246" name="Google Shape;246;p8"/>
          <p:cNvSpPr/>
          <p:nvPr/>
        </p:nvSpPr>
        <p:spPr>
          <a:xfrm>
            <a:off x="6894276" y="1487188"/>
            <a:ext cx="3896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</a:rPr>
              <a:t>m</a:t>
            </a: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inerals </a:t>
            </a:r>
            <a:r>
              <a:rPr lang="en-US" sz="3200">
                <a:solidFill>
                  <a:schemeClr val="dk1"/>
                </a:solidFill>
              </a:rPr>
              <a:t>in</a:t>
            </a: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basalt</a:t>
            </a:r>
            <a:endParaRPr/>
          </a:p>
        </p:txBody>
      </p:sp>
      <p:sp>
        <p:nvSpPr>
          <p:cNvPr id="247" name="Google Shape;247;p8"/>
          <p:cNvSpPr/>
          <p:nvPr/>
        </p:nvSpPr>
        <p:spPr>
          <a:xfrm rot="5400000">
            <a:off x="8336975" y="2292975"/>
            <a:ext cx="527400" cy="6267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8"/>
          <p:cNvSpPr/>
          <p:nvPr/>
        </p:nvSpPr>
        <p:spPr>
          <a:xfrm>
            <a:off x="2508028" y="550247"/>
            <a:ext cx="7010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latin typeface="Verdana"/>
                <a:ea typeface="Verdana"/>
                <a:cs typeface="Verdana"/>
                <a:sym typeface="Verdana"/>
              </a:rPr>
              <a:t>m</a:t>
            </a:r>
            <a:r>
              <a:rPr b="1" lang="en-US"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etamorphism of basaltic rocks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8"/>
          <p:cNvSpPr txBox="1"/>
          <p:nvPr/>
        </p:nvSpPr>
        <p:spPr>
          <a:xfrm>
            <a:off x="1421275" y="1573075"/>
            <a:ext cx="3187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starting material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8"/>
          <p:cNvSpPr txBox="1"/>
          <p:nvPr/>
        </p:nvSpPr>
        <p:spPr>
          <a:xfrm>
            <a:off x="6621600" y="5157725"/>
            <a:ext cx="5243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These are all anhydrous (no H</a:t>
            </a:r>
            <a:r>
              <a:rPr baseline="-25000" i="1"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i="1"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O) minerals </a:t>
            </a:r>
            <a:endParaRPr i="1"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8"/>
          <p:cNvSpPr txBox="1"/>
          <p:nvPr/>
        </p:nvSpPr>
        <p:spPr>
          <a:xfrm>
            <a:off x="745075" y="6042700"/>
            <a:ext cx="453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(oceanic lower crust – gabbro – also subducts)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8"/>
          <p:cNvSpPr txBox="1"/>
          <p:nvPr/>
        </p:nvSpPr>
        <p:spPr>
          <a:xfrm>
            <a:off x="1579975" y="2071900"/>
            <a:ext cx="2870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basalt = oceanic upper crust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g2aad195eded_0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279" y="442200"/>
            <a:ext cx="7355572" cy="290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2aad195eded_0_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61863" y="3501425"/>
            <a:ext cx="3898912" cy="290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2aad195eded_0_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61875" y="451901"/>
            <a:ext cx="3898894" cy="2904672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g2aad195eded_0_13"/>
          <p:cNvSpPr txBox="1"/>
          <p:nvPr/>
        </p:nvSpPr>
        <p:spPr>
          <a:xfrm>
            <a:off x="524350" y="3228900"/>
            <a:ext cx="4884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https://www.alexstrekeisen.it/english/meta/metabasalt.php</a:t>
            </a:r>
            <a:endParaRPr/>
          </a:p>
        </p:txBody>
      </p:sp>
      <p:sp>
        <p:nvSpPr>
          <p:cNvPr id="262" name="Google Shape;262;g2aad195eded_0_13"/>
          <p:cNvSpPr txBox="1"/>
          <p:nvPr/>
        </p:nvSpPr>
        <p:spPr>
          <a:xfrm>
            <a:off x="372550" y="3822275"/>
            <a:ext cx="73557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hydration of the oceanic plate rocks before subduction is an important part of the Earth’s water cycle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is very important for the metamorphic reactions that occur during subduction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 what would happen (or not happen) if only completely dry basalt subducted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g2aad195eded_0_13"/>
          <p:cNvSpPr txBox="1"/>
          <p:nvPr/>
        </p:nvSpPr>
        <p:spPr>
          <a:xfrm>
            <a:off x="9314175" y="6469775"/>
            <a:ext cx="138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field of view 2 mm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g2aad195eded_0_13"/>
          <p:cNvSpPr txBox="1"/>
          <p:nvPr/>
        </p:nvSpPr>
        <p:spPr>
          <a:xfrm>
            <a:off x="11446775" y="2956375"/>
            <a:ext cx="414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ppl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g2aad195eded_0_13"/>
          <p:cNvSpPr txBox="1"/>
          <p:nvPr/>
        </p:nvSpPr>
        <p:spPr>
          <a:xfrm>
            <a:off x="11446775" y="6005900"/>
            <a:ext cx="414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</a:t>
            </a: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g2aad195eded_0_13"/>
          <p:cNvSpPr txBox="1"/>
          <p:nvPr/>
        </p:nvSpPr>
        <p:spPr>
          <a:xfrm>
            <a:off x="9383175" y="5229750"/>
            <a:ext cx="131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epidote</a:t>
            </a:r>
            <a:endParaRPr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g2aad195eded_0_13"/>
          <p:cNvSpPr txBox="1"/>
          <p:nvPr/>
        </p:nvSpPr>
        <p:spPr>
          <a:xfrm>
            <a:off x="6071550" y="2613300"/>
            <a:ext cx="20007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photomicrographs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 altered seafloor basalt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g2a3c0d8192f_0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2100" y="152400"/>
            <a:ext cx="5452468" cy="6553201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g2a3c0d8192f_0_5"/>
          <p:cNvSpPr txBox="1"/>
          <p:nvPr/>
        </p:nvSpPr>
        <p:spPr>
          <a:xfrm>
            <a:off x="6899400" y="482950"/>
            <a:ext cx="47745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A useful concept for relating metamorphic minerals to P-T conditions: </a:t>
            </a:r>
            <a:r>
              <a:rPr b="1" lang="en-US" sz="28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metamorphic facies</a:t>
            </a:r>
            <a:endParaRPr b="1" sz="28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g2a3c0d8192f_0_5"/>
          <p:cNvSpPr txBox="1"/>
          <p:nvPr/>
        </p:nvSpPr>
        <p:spPr>
          <a:xfrm>
            <a:off x="6899400" y="2310425"/>
            <a:ext cx="4953900" cy="28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●"/>
            </a:pPr>
            <a:r>
              <a:rPr lang="en-US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defined by mineral assemblages in metabasalt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●"/>
            </a:pPr>
            <a:r>
              <a:rPr lang="en-US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names in bold type are both rock names and facies names for metabasalt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●"/>
            </a:pPr>
            <a:r>
              <a:rPr lang="en-US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mineral assemblages can be used to estimate the range of P-T conditions of metamorphism of a metabasalt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g2a3c0d8192f_0_5"/>
          <p:cNvSpPr txBox="1"/>
          <p:nvPr/>
        </p:nvSpPr>
        <p:spPr>
          <a:xfrm>
            <a:off x="7465100" y="6059100"/>
            <a:ext cx="4470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 the facies boundaries are not exact – they vary as a function of composition and other factors.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g28e704c8cf0_0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1950" y="304800"/>
            <a:ext cx="5452468" cy="6553201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g28e704c8cf0_0_3"/>
          <p:cNvSpPr txBox="1"/>
          <p:nvPr/>
        </p:nvSpPr>
        <p:spPr>
          <a:xfrm>
            <a:off x="6479400" y="1159100"/>
            <a:ext cx="57126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for blueschists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the presence of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 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epidote is part of the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definition of the facies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eclogites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are defined by garnet + omphacite, but lawsonite or epidote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also be present and provide additional information about P-T conditions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g2a9649f4c47_0_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1500" y="310775"/>
            <a:ext cx="10244400" cy="6236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g2aa82f08883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550" y="152400"/>
            <a:ext cx="5092338" cy="6553198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g2aa82f08883_0_0"/>
          <p:cNvSpPr txBox="1"/>
          <p:nvPr/>
        </p:nvSpPr>
        <p:spPr>
          <a:xfrm>
            <a:off x="6347450" y="731350"/>
            <a:ext cx="5174700" cy="51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P-T diagram shows the metamorphic facies with some additional distinctions, 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such as lawsonite (Lws) vs. epidote (Ep)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blueschist and eclogite. 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 that there is also an eclogite (ecl) facies with no hydrous minerals.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Also shown are two general paths for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“cold” (&lt; 5 °C/km) vs. “warm” subduction. Cold subduction passes through lawsonite stability conditions, and warmer subduction corresponds to epidote stability conditions.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0"/>
          <p:cNvSpPr/>
          <p:nvPr/>
        </p:nvSpPr>
        <p:spPr>
          <a:xfrm>
            <a:off x="3716103" y="205272"/>
            <a:ext cx="7010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latin typeface="Verdana"/>
                <a:ea typeface="Verdana"/>
                <a:cs typeface="Verdana"/>
                <a:sym typeface="Verdana"/>
              </a:rPr>
              <a:t>m</a:t>
            </a:r>
            <a:r>
              <a:rPr b="1" lang="en-US"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etamorphism of basaltic rocks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3" name="Google Shape;303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41651" y="4086505"/>
            <a:ext cx="6835773" cy="2703602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10"/>
          <p:cNvSpPr txBox="1"/>
          <p:nvPr/>
        </p:nvSpPr>
        <p:spPr>
          <a:xfrm>
            <a:off x="303550" y="4691738"/>
            <a:ext cx="4305300" cy="12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dk1"/>
                </a:solidFill>
              </a:rPr>
              <a:t>zeolite facies</a:t>
            </a:r>
            <a:endParaRPr b="1" sz="25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</a:rPr>
              <a:t>There are many zeolites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1700">
                <a:solidFill>
                  <a:schemeClr val="dk1"/>
                </a:solidFill>
              </a:rPr>
              <a:t>minerals and they all contain a lot of H</a:t>
            </a:r>
            <a:r>
              <a:rPr baseline="-25000" lang="en-US" sz="1700">
                <a:solidFill>
                  <a:schemeClr val="dk1"/>
                </a:solidFill>
              </a:rPr>
              <a:t>2</a:t>
            </a:r>
            <a:r>
              <a:rPr lang="en-US" sz="1700">
                <a:solidFill>
                  <a:schemeClr val="dk1"/>
                </a:solidFill>
              </a:rPr>
              <a:t>O!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5" name="Google Shape;305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10550" y="754775"/>
            <a:ext cx="3559475" cy="2324875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10"/>
          <p:cNvSpPr txBox="1"/>
          <p:nvPr/>
        </p:nvSpPr>
        <p:spPr>
          <a:xfrm>
            <a:off x="7410550" y="2837550"/>
            <a:ext cx="3794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</a:rPr>
              <a:t>https://www.flickr.com/photos/jsjgeology/8280978633/in/photostream/</a:t>
            </a:r>
            <a:endParaRPr sz="900">
              <a:solidFill>
                <a:schemeClr val="lt1"/>
              </a:solidFill>
            </a:endParaRPr>
          </a:p>
        </p:txBody>
      </p:sp>
      <p:pic>
        <p:nvPicPr>
          <p:cNvPr id="307" name="Google Shape;307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>
            <a:off x="4198450" y="767642"/>
            <a:ext cx="2691188" cy="2806012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0"/>
          <p:cNvSpPr txBox="1"/>
          <p:nvPr/>
        </p:nvSpPr>
        <p:spPr>
          <a:xfrm>
            <a:off x="3808475" y="3470900"/>
            <a:ext cx="3317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basalt with vesicles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(holes formed by pockets of volcanic gas)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0"/>
          <p:cNvSpPr txBox="1"/>
          <p:nvPr/>
        </p:nvSpPr>
        <p:spPr>
          <a:xfrm>
            <a:off x="7555600" y="3105925"/>
            <a:ext cx="3317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meta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basalt with vesicles filled by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zeolites and other metamorphic minerals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0"/>
          <p:cNvSpPr txBox="1"/>
          <p:nvPr/>
        </p:nvSpPr>
        <p:spPr>
          <a:xfrm>
            <a:off x="565750" y="5955925"/>
            <a:ext cx="3946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 does the H</a:t>
            </a:r>
            <a:r>
              <a:rPr baseline="-25000" i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i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come from?</a:t>
            </a:r>
            <a:endParaRPr i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1" name="Google Shape;311;p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6250" y="345600"/>
            <a:ext cx="3411302" cy="4099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2"/>
          <p:cNvSpPr/>
          <p:nvPr/>
        </p:nvSpPr>
        <p:spPr>
          <a:xfrm>
            <a:off x="3840303" y="205272"/>
            <a:ext cx="7010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latin typeface="Verdana"/>
                <a:ea typeface="Verdana"/>
                <a:cs typeface="Verdana"/>
                <a:sym typeface="Verdana"/>
              </a:rPr>
              <a:t>m</a:t>
            </a:r>
            <a:r>
              <a:rPr b="1" lang="en-US"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etamorphism of basaltic rocks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2"/>
          <p:cNvSpPr/>
          <p:nvPr/>
        </p:nvSpPr>
        <p:spPr>
          <a:xfrm>
            <a:off x="4608618" y="984475"/>
            <a:ext cx="5325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latin typeface="Verdana"/>
                <a:ea typeface="Verdana"/>
                <a:cs typeface="Verdana"/>
                <a:sym typeface="Verdana"/>
              </a:rPr>
              <a:t>p</a:t>
            </a:r>
            <a:r>
              <a:rPr b="1" lang="en-US" sz="2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rehnite-</a:t>
            </a:r>
            <a:r>
              <a:rPr b="1" lang="en-US" sz="2500">
                <a:latin typeface="Verdana"/>
                <a:ea typeface="Verdana"/>
                <a:cs typeface="Verdana"/>
                <a:sym typeface="Verdana"/>
              </a:rPr>
              <a:t>p</a:t>
            </a:r>
            <a:r>
              <a:rPr b="1" lang="en-US" sz="2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umpellyite facies</a:t>
            </a:r>
            <a:endParaRPr b="1"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2"/>
          <p:cNvSpPr txBox="1"/>
          <p:nvPr/>
        </p:nvSpPr>
        <p:spPr>
          <a:xfrm>
            <a:off x="4083050" y="1464175"/>
            <a:ext cx="74115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prehnite and pumpellyite are both hydrous </a:t>
            </a:r>
            <a:r>
              <a:rPr b="1" lang="en-US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Ca-Al silicate</a:t>
            </a:r>
            <a:r>
              <a:rPr lang="en-US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minerals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2"/>
          <p:cNvSpPr txBox="1"/>
          <p:nvPr/>
        </p:nvSpPr>
        <p:spPr>
          <a:xfrm>
            <a:off x="4343100" y="6108425"/>
            <a:ext cx="3505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pumpellyite commonly grows in radiating sprays of crystals (photo: mindat.org)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0" name="Google Shape;32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850" y="4062400"/>
            <a:ext cx="3717775" cy="253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81207" y="2099264"/>
            <a:ext cx="4286965" cy="3206901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12"/>
          <p:cNvSpPr txBox="1"/>
          <p:nvPr/>
        </p:nvSpPr>
        <p:spPr>
          <a:xfrm>
            <a:off x="4608625" y="5365638"/>
            <a:ext cx="5325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cross polarized light image: prehnite and pumpellyite also form in vesicles in basalt, as well as in metamorphosed sedimentary rocks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3" name="Google Shape;323;p12"/>
          <p:cNvCxnSpPr/>
          <p:nvPr/>
        </p:nvCxnSpPr>
        <p:spPr>
          <a:xfrm rot="10800000">
            <a:off x="9686725" y="1917975"/>
            <a:ext cx="372600" cy="6072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24" name="Google Shape;324;p12"/>
          <p:cNvSpPr txBox="1"/>
          <p:nvPr/>
        </p:nvSpPr>
        <p:spPr>
          <a:xfrm>
            <a:off x="9507375" y="2613150"/>
            <a:ext cx="24285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not surprising,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considering that basalt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contains silicates rich in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 and/or Al (which ones?) 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5" name="Google Shape;325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975" y="205275"/>
            <a:ext cx="3126440" cy="3757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4"/>
          <p:cNvSpPr/>
          <p:nvPr/>
        </p:nvSpPr>
        <p:spPr>
          <a:xfrm>
            <a:off x="4415928" y="288072"/>
            <a:ext cx="7010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latin typeface="Verdana"/>
                <a:ea typeface="Verdana"/>
                <a:cs typeface="Verdana"/>
                <a:sym typeface="Verdana"/>
              </a:rPr>
              <a:t>m</a:t>
            </a:r>
            <a:r>
              <a:rPr b="1" lang="en-US"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etamorphism of basaltic rocks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4"/>
          <p:cNvSpPr/>
          <p:nvPr/>
        </p:nvSpPr>
        <p:spPr>
          <a:xfrm>
            <a:off x="6071426" y="1067875"/>
            <a:ext cx="3215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latin typeface="Verdana"/>
                <a:ea typeface="Verdana"/>
                <a:cs typeface="Verdana"/>
                <a:sym typeface="Verdana"/>
              </a:rPr>
              <a:t>b</a:t>
            </a:r>
            <a:r>
              <a:rPr b="1" lang="en-US" sz="25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lueschist facies</a:t>
            </a:r>
            <a:endParaRPr b="1"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14"/>
          <p:cNvSpPr/>
          <p:nvPr/>
        </p:nvSpPr>
        <p:spPr>
          <a:xfrm>
            <a:off x="5812450" y="6248775"/>
            <a:ext cx="583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Verdana"/>
                <a:ea typeface="Verdana"/>
                <a:cs typeface="Verdana"/>
                <a:sym typeface="Verdana"/>
              </a:rPr>
              <a:t>plane light image: </a:t>
            </a: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glaucophane</a:t>
            </a:r>
            <a:r>
              <a:rPr lang="en-US">
                <a:latin typeface="Verdana"/>
                <a:ea typeface="Verdana"/>
                <a:cs typeface="Verdana"/>
                <a:sym typeface="Verdana"/>
              </a:rPr>
              <a:t> (</a:t>
            </a:r>
            <a:r>
              <a:rPr lang="en-US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sodic amphibole) + lawsonite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14"/>
          <p:cNvSpPr txBox="1"/>
          <p:nvPr/>
        </p:nvSpPr>
        <p:spPr>
          <a:xfrm>
            <a:off x="5136300" y="1468575"/>
            <a:ext cx="5229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contain glaucophane + epidote </a:t>
            </a:r>
            <a:r>
              <a:rPr i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lawsonite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14"/>
          <p:cNvSpPr txBox="1"/>
          <p:nvPr/>
        </p:nvSpPr>
        <p:spPr>
          <a:xfrm>
            <a:off x="5478425" y="1991775"/>
            <a:ext cx="54915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●"/>
            </a:pPr>
            <a:r>
              <a:rPr lang="en-US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are (OH) and/or H</a:t>
            </a:r>
            <a:r>
              <a:rPr baseline="-25000" lang="en-US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O-bearing silicates, and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●"/>
            </a:pPr>
            <a:r>
              <a:rPr lang="en-US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epidote and lawsonite are hydrous Ca-Al silicates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5" name="Google Shape;33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4251" y="2927475"/>
            <a:ext cx="4858051" cy="3237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275" y="4386650"/>
            <a:ext cx="2445888" cy="1696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52602" y="4386650"/>
            <a:ext cx="2425825" cy="1696517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14"/>
          <p:cNvSpPr txBox="1"/>
          <p:nvPr/>
        </p:nvSpPr>
        <p:spPr>
          <a:xfrm>
            <a:off x="731350" y="6083175"/>
            <a:ext cx="4526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glaucophane: plane light (L), crossed polars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(R)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9" name="Google Shape;339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1350" y="111000"/>
            <a:ext cx="3396225" cy="4081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5"/>
          <p:cNvSpPr txBox="1"/>
          <p:nvPr>
            <p:ph type="title"/>
          </p:nvPr>
        </p:nvSpPr>
        <p:spPr>
          <a:xfrm>
            <a:off x="5526750" y="897413"/>
            <a:ext cx="4023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1212"/>
              <a:buFont typeface="Arial"/>
              <a:buNone/>
            </a:pPr>
            <a:r>
              <a:rPr lang="en-US" sz="3300">
                <a:latin typeface="Arial"/>
                <a:ea typeface="Arial"/>
                <a:cs typeface="Arial"/>
                <a:sym typeface="Arial"/>
              </a:rPr>
              <a:t>minerals in blueschists</a:t>
            </a:r>
            <a:endParaRPr sz="3700"/>
          </a:p>
        </p:txBody>
      </p:sp>
      <p:sp>
        <p:nvSpPr>
          <p:cNvPr id="345" name="Google Shape;345;p15"/>
          <p:cNvSpPr txBox="1"/>
          <p:nvPr>
            <p:ph idx="1" type="body"/>
          </p:nvPr>
        </p:nvSpPr>
        <p:spPr>
          <a:xfrm>
            <a:off x="4706590" y="1483182"/>
            <a:ext cx="6828600" cy="24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42900" lvl="1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g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laucophane	Na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Mg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Al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Si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8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(OH)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  <a:p>
            <a:pPr indent="-342900" lvl="1" marL="3429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awsonite		CaAl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(Si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7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)(OH)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H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O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42900" lvl="1" marL="3429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pidote			Ca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Al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FeSi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12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(OH)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42900" lvl="1" marL="3429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g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arnet			(Ca,Mg,Mn,Fe)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Al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Si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12</a:t>
            </a:r>
            <a:endParaRPr/>
          </a:p>
          <a:p>
            <a:pPr indent="-342900" lvl="1" marL="3429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p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hengite		K(Al,Mg)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(Al,Si)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O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10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(OH)</a:t>
            </a:r>
            <a:r>
              <a:rPr baseline="-25000" lang="en-US"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  <a:p>
            <a:pPr indent="0" lvl="1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15"/>
          <p:cNvSpPr/>
          <p:nvPr/>
        </p:nvSpPr>
        <p:spPr>
          <a:xfrm>
            <a:off x="4466703" y="311672"/>
            <a:ext cx="7010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latin typeface="Verdana"/>
                <a:ea typeface="Verdana"/>
                <a:cs typeface="Verdana"/>
                <a:sym typeface="Verdana"/>
              </a:rPr>
              <a:t>m</a:t>
            </a:r>
            <a:r>
              <a:rPr b="1" lang="en-US"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etamorphism of basaltic rocks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15"/>
          <p:cNvSpPr txBox="1"/>
          <p:nvPr/>
        </p:nvSpPr>
        <p:spPr>
          <a:xfrm>
            <a:off x="4356337" y="5078896"/>
            <a:ext cx="24969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plane light: g</a:t>
            </a: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arnet with inclusion-rich core</a:t>
            </a:r>
            <a:r>
              <a:rPr lang="en-US" sz="600"/>
              <a:t> </a:t>
            </a: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surrounded by glaucophane</a:t>
            </a:r>
            <a:endParaRPr sz="600"/>
          </a:p>
        </p:txBody>
      </p:sp>
      <p:pic>
        <p:nvPicPr>
          <p:cNvPr descr="J2_1_5x_PPL.jpg" id="348" name="Google Shape;34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5798" y="3866847"/>
            <a:ext cx="3638438" cy="2728829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15"/>
          <p:cNvSpPr/>
          <p:nvPr/>
        </p:nvSpPr>
        <p:spPr>
          <a:xfrm>
            <a:off x="649025" y="6485275"/>
            <a:ext cx="1213800" cy="41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5"/>
          <p:cNvSpPr txBox="1"/>
          <p:nvPr/>
        </p:nvSpPr>
        <p:spPr>
          <a:xfrm>
            <a:off x="796624" y="6119275"/>
            <a:ext cx="1071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mm</a:t>
            </a:r>
            <a:endParaRPr sz="1200"/>
          </a:p>
        </p:txBody>
      </p:sp>
      <p:pic>
        <p:nvPicPr>
          <p:cNvPr id="351" name="Google Shape;35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9025" y="193800"/>
            <a:ext cx="3023432" cy="3368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86450" y="3639100"/>
            <a:ext cx="4383351" cy="2956575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15"/>
          <p:cNvSpPr txBox="1"/>
          <p:nvPr/>
        </p:nvSpPr>
        <p:spPr>
          <a:xfrm>
            <a:off x="5868725" y="3639100"/>
            <a:ext cx="1458300" cy="12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garnet blueschist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outcrop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"/>
          <p:cNvSpPr txBox="1"/>
          <p:nvPr/>
        </p:nvSpPr>
        <p:spPr>
          <a:xfrm>
            <a:off x="1700412" y="642293"/>
            <a:ext cx="90396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the next slides, we will look at: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Char char="●"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basic features of </a:t>
            </a:r>
            <a:r>
              <a:rPr i="0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subduction zones</a:t>
            </a:r>
            <a:endParaRPr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Char char="○"/>
            </a:pP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subducts?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1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Char char="○"/>
            </a:pP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thermal structure (P/T conditions)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Char char="●"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i="0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etamorphism of </a:t>
            </a: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i="0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asalt during subduction</a:t>
            </a:r>
            <a:endParaRPr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Google Shape;170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6200" y="3808762"/>
            <a:ext cx="2737800" cy="23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6350" y="3808763"/>
            <a:ext cx="2737801" cy="23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16500" y="3808150"/>
            <a:ext cx="2737800" cy="234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g2aa82f08883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66500"/>
            <a:ext cx="11887201" cy="516002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g2aa82f08883_0_6"/>
          <p:cNvSpPr txBox="1"/>
          <p:nvPr/>
        </p:nvSpPr>
        <p:spPr>
          <a:xfrm>
            <a:off x="1397550" y="350900"/>
            <a:ext cx="9396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example of the effect of composition on metamorphic facies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g2aa82f08883_0_6"/>
          <p:cNvSpPr txBox="1"/>
          <p:nvPr/>
        </p:nvSpPr>
        <p:spPr>
          <a:xfrm>
            <a:off x="1397550" y="6181850"/>
            <a:ext cx="9396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Evans (1990): the P-T field of epidote blueschist facies increases with increasing Fe</a:t>
            </a:r>
            <a:r>
              <a:rPr baseline="30000"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3+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relative to Al in Fe-bearing minerals – and the P-T conditions  of the transition from lawsonite to epidote blueschist also changes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0"/>
          <p:cNvSpPr txBox="1"/>
          <p:nvPr/>
        </p:nvSpPr>
        <p:spPr>
          <a:xfrm>
            <a:off x="5379850" y="897525"/>
            <a:ext cx="6128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</a:t>
            </a:r>
            <a:r>
              <a:rPr lang="en-US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clogite = garnet + omphacite (Na-Ca clinopyroxene) </a:t>
            </a:r>
            <a:endParaRPr/>
          </a:p>
        </p:txBody>
      </p:sp>
      <p:sp>
        <p:nvSpPr>
          <p:cNvPr id="368" name="Google Shape;368;p20"/>
          <p:cNvSpPr/>
          <p:nvPr/>
        </p:nvSpPr>
        <p:spPr>
          <a:xfrm>
            <a:off x="2294853" y="254022"/>
            <a:ext cx="7010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latin typeface="Verdana"/>
                <a:ea typeface="Verdana"/>
                <a:cs typeface="Verdana"/>
                <a:sym typeface="Verdana"/>
              </a:rPr>
              <a:t>m</a:t>
            </a:r>
            <a:r>
              <a:rPr b="1" lang="en-US" sz="28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etamorphism of basaltic rocks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9" name="Google Shape;36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880892"/>
            <a:ext cx="5227447" cy="5824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79874" y="3838825"/>
            <a:ext cx="3671125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3197" y="1388625"/>
            <a:ext cx="2789308" cy="229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20"/>
          <p:cNvSpPr txBox="1"/>
          <p:nvPr/>
        </p:nvSpPr>
        <p:spPr>
          <a:xfrm>
            <a:off x="9079600" y="1959425"/>
            <a:ext cx="23319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eclogite (rock)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20"/>
          <p:cNvSpPr txBox="1"/>
          <p:nvPr/>
        </p:nvSpPr>
        <p:spPr>
          <a:xfrm>
            <a:off x="8969200" y="3221425"/>
            <a:ext cx="2552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Davis &amp; Whitney (2006)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20"/>
          <p:cNvSpPr txBox="1"/>
          <p:nvPr/>
        </p:nvSpPr>
        <p:spPr>
          <a:xfrm>
            <a:off x="9753250" y="5335225"/>
            <a:ext cx="984600" cy="12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plane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light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20"/>
          <p:cNvSpPr txBox="1"/>
          <p:nvPr/>
        </p:nvSpPr>
        <p:spPr>
          <a:xfrm>
            <a:off x="8431075" y="4692200"/>
            <a:ext cx="731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Omp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20"/>
          <p:cNvSpPr txBox="1"/>
          <p:nvPr/>
        </p:nvSpPr>
        <p:spPr>
          <a:xfrm>
            <a:off x="7879075" y="5477300"/>
            <a:ext cx="55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20"/>
          <p:cNvSpPr txBox="1"/>
          <p:nvPr/>
        </p:nvSpPr>
        <p:spPr>
          <a:xfrm>
            <a:off x="7699663" y="4155250"/>
            <a:ext cx="731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Lws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20"/>
          <p:cNvSpPr txBox="1"/>
          <p:nvPr/>
        </p:nvSpPr>
        <p:spPr>
          <a:xfrm>
            <a:off x="6528700" y="4155250"/>
            <a:ext cx="55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20"/>
          <p:cNvSpPr txBox="1"/>
          <p:nvPr/>
        </p:nvSpPr>
        <p:spPr>
          <a:xfrm>
            <a:off x="9751000" y="4043050"/>
            <a:ext cx="2069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Grt: garnet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Lws: lawsonite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Omp: omphacite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Ph: phengite (white mica)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2"/>
          <p:cNvSpPr txBox="1"/>
          <p:nvPr>
            <p:ph type="title"/>
          </p:nvPr>
        </p:nvSpPr>
        <p:spPr>
          <a:xfrm>
            <a:off x="835209" y="-21275"/>
            <a:ext cx="1079695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-US" sz="3200">
                <a:latin typeface="Arial"/>
                <a:ea typeface="Arial"/>
                <a:cs typeface="Arial"/>
                <a:sym typeface="Arial"/>
              </a:rPr>
              <a:t>tory of subducting basalt in subduction zones - summary</a:t>
            </a:r>
            <a:endParaRPr/>
          </a:p>
        </p:txBody>
      </p:sp>
      <p:sp>
        <p:nvSpPr>
          <p:cNvPr id="385" name="Google Shape;385;p22"/>
          <p:cNvSpPr txBox="1"/>
          <p:nvPr/>
        </p:nvSpPr>
        <p:spPr>
          <a:xfrm>
            <a:off x="6858055" y="1271749"/>
            <a:ext cx="17349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b="1"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asalt</a:t>
            </a:r>
            <a:endParaRPr/>
          </a:p>
        </p:txBody>
      </p:sp>
      <p:sp>
        <p:nvSpPr>
          <p:cNvPr id="386" name="Google Shape;386;p22"/>
          <p:cNvSpPr txBox="1"/>
          <p:nvPr/>
        </p:nvSpPr>
        <p:spPr>
          <a:xfrm>
            <a:off x="6515737" y="3634648"/>
            <a:ext cx="26259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b="1" lang="en-US" sz="44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lueschist</a:t>
            </a:r>
            <a:endParaRPr/>
          </a:p>
        </p:txBody>
      </p:sp>
      <p:sp>
        <p:nvSpPr>
          <p:cNvPr id="387" name="Google Shape;387;p22"/>
          <p:cNvSpPr txBox="1"/>
          <p:nvPr/>
        </p:nvSpPr>
        <p:spPr>
          <a:xfrm>
            <a:off x="6738476" y="5566809"/>
            <a:ext cx="2180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b="1" lang="en-US" sz="4400">
                <a:solidFill>
                  <a:schemeClr val="accent6"/>
                </a:solidFill>
                <a:latin typeface="Calibri"/>
                <a:ea typeface="Calibri"/>
                <a:cs typeface="Calibri"/>
                <a:sym typeface="Calibri"/>
              </a:rPr>
              <a:t>clogite</a:t>
            </a:r>
            <a:endParaRPr/>
          </a:p>
        </p:txBody>
      </p:sp>
      <p:sp>
        <p:nvSpPr>
          <p:cNvPr id="388" name="Google Shape;388;p22"/>
          <p:cNvSpPr/>
          <p:nvPr/>
        </p:nvSpPr>
        <p:spPr>
          <a:xfrm>
            <a:off x="7559022" y="2869403"/>
            <a:ext cx="539400" cy="7695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22"/>
          <p:cNvSpPr/>
          <p:nvPr/>
        </p:nvSpPr>
        <p:spPr>
          <a:xfrm>
            <a:off x="7559091" y="4633247"/>
            <a:ext cx="539400" cy="7695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6"/>
          </a:solidFill>
          <a:ln cap="flat" cmpd="sng" w="12700">
            <a:solidFill>
              <a:srgbClr val="517E3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Basalt | Minerals Education Coalition" id="390" name="Google Shape;390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89874" y="1542744"/>
            <a:ext cx="1988345" cy="13255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Places to Visit in France - Tips and Tales From ..." id="391" name="Google Shape;39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13621" y="3355010"/>
            <a:ext cx="1740854" cy="1190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81735" y="5032461"/>
            <a:ext cx="1988345" cy="1417497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22"/>
          <p:cNvSpPr txBox="1"/>
          <p:nvPr/>
        </p:nvSpPr>
        <p:spPr>
          <a:xfrm>
            <a:off x="6007250" y="2006400"/>
            <a:ext cx="3436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likely altered at seafloor, with further low-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grade metamorphism early in subduction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4" name="Google Shape;394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2975" y="1049276"/>
            <a:ext cx="4953148" cy="5519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18850" y="1596412"/>
            <a:ext cx="7872973" cy="3851926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23"/>
          <p:cNvSpPr txBox="1"/>
          <p:nvPr/>
        </p:nvSpPr>
        <p:spPr>
          <a:xfrm>
            <a:off x="923850" y="5941400"/>
            <a:ext cx="10868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high-pressure - low-temperature metamorphism: diagnostic of subduction zones</a:t>
            </a:r>
            <a:endParaRPr/>
          </a:p>
        </p:txBody>
      </p:sp>
      <p:sp>
        <p:nvSpPr>
          <p:cNvPr id="401" name="Google Shape;401;p23"/>
          <p:cNvSpPr txBox="1"/>
          <p:nvPr/>
        </p:nvSpPr>
        <p:spPr>
          <a:xfrm>
            <a:off x="1776031" y="459815"/>
            <a:ext cx="91092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</a:rPr>
              <a:t>s</a:t>
            </a: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tory of basalt </a:t>
            </a:r>
            <a:r>
              <a:rPr lang="en-US" sz="3200">
                <a:solidFill>
                  <a:schemeClr val="dk1"/>
                </a:solidFill>
              </a:rPr>
              <a:t>in</a:t>
            </a: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subduction zones - </a:t>
            </a:r>
            <a:r>
              <a:rPr lang="en-US" sz="3200">
                <a:solidFill>
                  <a:schemeClr val="dk1"/>
                </a:solidFill>
              </a:rPr>
              <a:t>s</a:t>
            </a: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ummary</a:t>
            </a:r>
            <a:endParaRPr/>
          </a:p>
        </p:txBody>
      </p:sp>
      <p:grpSp>
        <p:nvGrpSpPr>
          <p:cNvPr id="402" name="Google Shape;402;p23"/>
          <p:cNvGrpSpPr/>
          <p:nvPr/>
        </p:nvGrpSpPr>
        <p:grpSpPr>
          <a:xfrm>
            <a:off x="724020" y="1431257"/>
            <a:ext cx="2629030" cy="1325563"/>
            <a:chOff x="8778624" y="962239"/>
            <a:chExt cx="2629030" cy="1325563"/>
          </a:xfrm>
        </p:grpSpPr>
        <p:pic>
          <p:nvPicPr>
            <p:cNvPr descr="Basalt | Minerals Education Coalition" id="403" name="Google Shape;403;p2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419309" y="962239"/>
              <a:ext cx="1988345" cy="13255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4" name="Google Shape;404;p23"/>
            <p:cNvSpPr txBox="1"/>
            <p:nvPr/>
          </p:nvSpPr>
          <p:spPr>
            <a:xfrm>
              <a:off x="8778624" y="1472839"/>
              <a:ext cx="869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</a:t>
              </a:r>
              <a:r>
                <a:rPr b="1"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asalt</a:t>
              </a:r>
              <a:endParaRPr/>
            </a:p>
          </p:txBody>
        </p:sp>
      </p:grpSp>
      <p:grpSp>
        <p:nvGrpSpPr>
          <p:cNvPr id="405" name="Google Shape;405;p23"/>
          <p:cNvGrpSpPr/>
          <p:nvPr/>
        </p:nvGrpSpPr>
        <p:grpSpPr>
          <a:xfrm>
            <a:off x="342414" y="2905497"/>
            <a:ext cx="3010636" cy="1190744"/>
            <a:chOff x="8621526" y="2594759"/>
            <a:chExt cx="3010636" cy="1190744"/>
          </a:xfrm>
        </p:grpSpPr>
        <p:sp>
          <p:nvSpPr>
            <p:cNvPr id="406" name="Google Shape;406;p23"/>
            <p:cNvSpPr txBox="1"/>
            <p:nvPr/>
          </p:nvSpPr>
          <p:spPr>
            <a:xfrm>
              <a:off x="8621526" y="2852840"/>
              <a:ext cx="1291157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000">
                  <a:solidFill>
                    <a:schemeClr val="accent1"/>
                  </a:solidFill>
                  <a:latin typeface="Calibri"/>
                  <a:ea typeface="Calibri"/>
                  <a:cs typeface="Calibri"/>
                  <a:sym typeface="Calibri"/>
                </a:rPr>
                <a:t>b</a:t>
              </a:r>
              <a:r>
                <a:rPr b="1" lang="en-US" sz="2000">
                  <a:solidFill>
                    <a:schemeClr val="accent1"/>
                  </a:solidFill>
                  <a:latin typeface="Calibri"/>
                  <a:ea typeface="Calibri"/>
                  <a:cs typeface="Calibri"/>
                  <a:sym typeface="Calibri"/>
                </a:rPr>
                <a:t>lueschist</a:t>
              </a:r>
              <a:endParaRPr/>
            </a:p>
          </p:txBody>
        </p:sp>
        <p:pic>
          <p:nvPicPr>
            <p:cNvPr descr="Best Places to Visit in France - Tips and Tales From ..." id="407" name="Google Shape;407;p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891308" y="2594759"/>
              <a:ext cx="1740854" cy="119074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08" name="Google Shape;408;p23"/>
          <p:cNvGrpSpPr/>
          <p:nvPr/>
        </p:nvGrpSpPr>
        <p:grpSpPr>
          <a:xfrm>
            <a:off x="429677" y="4314141"/>
            <a:ext cx="3002335" cy="1417497"/>
            <a:chOff x="8873164" y="4096896"/>
            <a:chExt cx="3002335" cy="1417497"/>
          </a:xfrm>
        </p:grpSpPr>
        <p:sp>
          <p:nvSpPr>
            <p:cNvPr id="409" name="Google Shape;409;p23"/>
            <p:cNvSpPr txBox="1"/>
            <p:nvPr/>
          </p:nvSpPr>
          <p:spPr>
            <a:xfrm>
              <a:off x="8873164" y="4721402"/>
              <a:ext cx="1101531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000">
                  <a:solidFill>
                    <a:schemeClr val="accent6"/>
                  </a:solidFill>
                  <a:latin typeface="Calibri"/>
                  <a:ea typeface="Calibri"/>
                  <a:cs typeface="Calibri"/>
                  <a:sym typeface="Calibri"/>
                </a:rPr>
                <a:t>e</a:t>
              </a:r>
              <a:r>
                <a:rPr b="1" lang="en-US" sz="2000">
                  <a:solidFill>
                    <a:schemeClr val="accent6"/>
                  </a:solidFill>
                  <a:latin typeface="Calibri"/>
                  <a:ea typeface="Calibri"/>
                  <a:cs typeface="Calibri"/>
                  <a:sym typeface="Calibri"/>
                </a:rPr>
                <a:t>clogite</a:t>
              </a:r>
              <a:endParaRPr/>
            </a:p>
          </p:txBody>
        </p:sp>
        <p:pic>
          <p:nvPicPr>
            <p:cNvPr id="410" name="Google Shape;410;p2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9887154" y="4096896"/>
              <a:ext cx="1988345" cy="141749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411" name="Google Shape;411;p23"/>
          <p:cNvCxnSpPr/>
          <p:nvPr/>
        </p:nvCxnSpPr>
        <p:spPr>
          <a:xfrm>
            <a:off x="3021925" y="1945625"/>
            <a:ext cx="1973400" cy="1104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12" name="Google Shape;412;p23"/>
          <p:cNvCxnSpPr/>
          <p:nvPr/>
        </p:nvCxnSpPr>
        <p:spPr>
          <a:xfrm flipH="1" rot="10800000">
            <a:off x="3432000" y="2718325"/>
            <a:ext cx="2805000" cy="5802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13" name="Google Shape;413;p23"/>
          <p:cNvCxnSpPr/>
          <p:nvPr/>
        </p:nvCxnSpPr>
        <p:spPr>
          <a:xfrm flipH="1" rot="10800000">
            <a:off x="3570600" y="3256550"/>
            <a:ext cx="3618600" cy="15165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Google Shape;419;g2a9649f4c47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6225" y="1380500"/>
            <a:ext cx="10259548" cy="5104724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g2a9649f4c47_0_10"/>
          <p:cNvSpPr txBox="1"/>
          <p:nvPr/>
        </p:nvSpPr>
        <p:spPr>
          <a:xfrm>
            <a:off x="496775" y="872600"/>
            <a:ext cx="39051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alteration of basaltic oceanic crust</a:t>
            </a:r>
            <a:endParaRPr b="1" sz="21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g2a9649f4c47_0_10"/>
          <p:cNvSpPr txBox="1"/>
          <p:nvPr/>
        </p:nvSpPr>
        <p:spPr>
          <a:xfrm>
            <a:off x="5009600" y="776625"/>
            <a:ext cx="19587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low-grade metamorphism</a:t>
            </a:r>
            <a:endParaRPr b="1" sz="21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g2a9649f4c47_0_10"/>
          <p:cNvSpPr txBox="1"/>
          <p:nvPr/>
        </p:nvSpPr>
        <p:spPr>
          <a:xfrm rot="2169752">
            <a:off x="7396238" y="3175035"/>
            <a:ext cx="1103244" cy="50793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eclogite</a:t>
            </a:r>
            <a:endParaRPr b="1" sz="21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g2a9649f4c47_0_10"/>
          <p:cNvSpPr txBox="1"/>
          <p:nvPr/>
        </p:nvSpPr>
        <p:spPr>
          <a:xfrm rot="1374089">
            <a:off x="6051507" y="2543449"/>
            <a:ext cx="1352186" cy="50804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rgbClr val="FF00FF"/>
                </a:solidFill>
                <a:latin typeface="Calibri"/>
                <a:ea typeface="Calibri"/>
                <a:cs typeface="Calibri"/>
                <a:sym typeface="Calibri"/>
              </a:rPr>
              <a:t>blueschist</a:t>
            </a:r>
            <a:endParaRPr b="1" sz="2100">
              <a:solidFill>
                <a:srgbClr val="F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4" name="Google Shape;424;g2a9649f4c47_0_10"/>
          <p:cNvCxnSpPr/>
          <p:nvPr/>
        </p:nvCxnSpPr>
        <p:spPr>
          <a:xfrm flipH="1">
            <a:off x="5271275" y="1497525"/>
            <a:ext cx="582900" cy="696600"/>
          </a:xfrm>
          <a:prstGeom prst="straightConnector1">
            <a:avLst/>
          </a:prstGeom>
          <a:noFill/>
          <a:ln cap="flat" cmpd="sng" w="28575">
            <a:solidFill>
              <a:srgbClr val="FF00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25" name="Google Shape;425;g2a9649f4c47_0_10"/>
          <p:cNvSpPr txBox="1"/>
          <p:nvPr/>
        </p:nvSpPr>
        <p:spPr>
          <a:xfrm>
            <a:off x="1789831" y="266640"/>
            <a:ext cx="91092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>
                <a:solidFill>
                  <a:schemeClr val="dk1"/>
                </a:solidFill>
              </a:rPr>
              <a:t>s</a:t>
            </a: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tory of basalt </a:t>
            </a:r>
            <a:r>
              <a:rPr lang="en-US" sz="3200">
                <a:solidFill>
                  <a:schemeClr val="dk1"/>
                </a:solidFill>
              </a:rPr>
              <a:t>in</a:t>
            </a: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subduction zones - </a:t>
            </a:r>
            <a:r>
              <a:rPr lang="en-US" sz="3200">
                <a:solidFill>
                  <a:schemeClr val="dk1"/>
                </a:solidFill>
              </a:rPr>
              <a:t>s</a:t>
            </a:r>
            <a:r>
              <a:rPr lang="en-US"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ummary</a:t>
            </a:r>
            <a:endParaRPr/>
          </a:p>
        </p:txBody>
      </p:sp>
      <p:sp>
        <p:nvSpPr>
          <p:cNvPr id="426" name="Google Shape;426;g2a9649f4c47_0_10"/>
          <p:cNvSpPr txBox="1"/>
          <p:nvPr/>
        </p:nvSpPr>
        <p:spPr>
          <a:xfrm>
            <a:off x="910375" y="6244975"/>
            <a:ext cx="10868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high-pressure - low-temperature metamorphism: diagnostic of subduction zones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g2a9649f4c47_0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2125" y="562600"/>
            <a:ext cx="8910152" cy="6225802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2a9649f4c47_0_3"/>
          <p:cNvSpPr txBox="1"/>
          <p:nvPr/>
        </p:nvSpPr>
        <p:spPr>
          <a:xfrm>
            <a:off x="1103125" y="275975"/>
            <a:ext cx="10419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Subducting plates are created and partially hydrated at divergent zones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g2a9649f4c47_0_3"/>
          <p:cNvSpPr txBox="1"/>
          <p:nvPr/>
        </p:nvSpPr>
        <p:spPr>
          <a:xfrm>
            <a:off x="1770200" y="761075"/>
            <a:ext cx="7640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●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subducting material includes the plate (crust, mantle) and sediments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g28e704c8cf0_0_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775" y="304800"/>
            <a:ext cx="4706390" cy="6553202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g28e704c8cf0_0_73"/>
          <p:cNvSpPr txBox="1"/>
          <p:nvPr/>
        </p:nvSpPr>
        <p:spPr>
          <a:xfrm>
            <a:off x="5422950" y="938325"/>
            <a:ext cx="6485400" cy="44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P-T conditions of metamorphism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during subduction are distinct from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those of other metamorphic settings.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Temperatures are relatively low compared to depth (lithospheric pressure).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Subduction metamorphism is characterized by </a:t>
            </a: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high-pressure / low-temperature conditions (HP/LT)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225" y="690352"/>
            <a:ext cx="6333175" cy="414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7510" y="4977845"/>
            <a:ext cx="2350181" cy="684092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4"/>
          <p:cNvSpPr txBox="1"/>
          <p:nvPr/>
        </p:nvSpPr>
        <p:spPr>
          <a:xfrm>
            <a:off x="1166544" y="5806036"/>
            <a:ext cx="1011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 (C)</a:t>
            </a:r>
            <a:endParaRPr/>
          </a:p>
        </p:txBody>
      </p:sp>
      <p:sp>
        <p:nvSpPr>
          <p:cNvPr id="196" name="Google Shape;196;p4"/>
          <p:cNvSpPr txBox="1"/>
          <p:nvPr/>
        </p:nvSpPr>
        <p:spPr>
          <a:xfrm>
            <a:off x="7609226" y="773125"/>
            <a:ext cx="3319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</a:rPr>
              <a:t>t</a:t>
            </a:r>
            <a:r>
              <a:rPr b="1" lang="en-US" sz="2800">
                <a:solidFill>
                  <a:schemeClr val="dk1"/>
                </a:solidFill>
              </a:rPr>
              <a:t>hermal model of a subduction zone</a:t>
            </a:r>
            <a:endParaRPr sz="1800"/>
          </a:p>
        </p:txBody>
      </p:sp>
      <p:sp>
        <p:nvSpPr>
          <p:cNvPr id="197" name="Google Shape;197;p4"/>
          <p:cNvSpPr txBox="1"/>
          <p:nvPr/>
        </p:nvSpPr>
        <p:spPr>
          <a:xfrm>
            <a:off x="275688" y="6455353"/>
            <a:ext cx="3165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 Van Keken et al.</a:t>
            </a:r>
            <a:r>
              <a:rPr lang="en-US" sz="1800">
                <a:solidFill>
                  <a:schemeClr val="dk1"/>
                </a:solidFill>
              </a:rPr>
              <a:t> (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2011)</a:t>
            </a:r>
            <a:endParaRPr/>
          </a:p>
        </p:txBody>
      </p:sp>
      <p:sp>
        <p:nvSpPr>
          <p:cNvPr id="198" name="Google Shape;198;p4"/>
          <p:cNvSpPr txBox="1"/>
          <p:nvPr/>
        </p:nvSpPr>
        <p:spPr>
          <a:xfrm>
            <a:off x="7516525" y="2013588"/>
            <a:ext cx="41571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rate of subduction is faster than the rate of heat flow, so the subducting plate can’t heat up fast enough to reach the expected T at any particular depth (P)</a:t>
            </a:r>
            <a:endParaRPr sz="2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4"/>
          <p:cNvSpPr txBox="1"/>
          <p:nvPr/>
        </p:nvSpPr>
        <p:spPr>
          <a:xfrm>
            <a:off x="3857375" y="4977850"/>
            <a:ext cx="82164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therefore, subduction zone metamorphism occurs at </a:t>
            </a: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 P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relative to T (= </a:t>
            </a: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low T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relative to P);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called high-P / low-T metamorphism (HP/LT)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"/>
          <p:cNvSpPr txBox="1"/>
          <p:nvPr/>
        </p:nvSpPr>
        <p:spPr>
          <a:xfrm>
            <a:off x="476525" y="303575"/>
            <a:ext cx="109626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</a:rPr>
              <a:t>with </a:t>
            </a:r>
            <a:r>
              <a:rPr lang="en-US" sz="3200">
                <a:solidFill>
                  <a:schemeClr val="dk1"/>
                </a:solidFill>
              </a:rPr>
              <a:t>seismic</a:t>
            </a:r>
            <a:r>
              <a:rPr lang="en-US" sz="3200">
                <a:solidFill>
                  <a:schemeClr val="dk1"/>
                </a:solidFill>
              </a:rPr>
              <a:t> imaging, we can ‘see’ plates subducting today</a:t>
            </a:r>
            <a:endParaRPr sz="600"/>
          </a:p>
        </p:txBody>
      </p:sp>
      <p:sp>
        <p:nvSpPr>
          <p:cNvPr id="205" name="Google Shape;205;p3"/>
          <p:cNvSpPr/>
          <p:nvPr/>
        </p:nvSpPr>
        <p:spPr>
          <a:xfrm>
            <a:off x="7825500" y="1411650"/>
            <a:ext cx="3876000" cy="403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blue domain shows colder oceanic lithosphere descending into the mantle to a depth of nearly 700 km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subducting plate is metamorphosing today!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degree (grade) of metamorphism varies with depth of subduction.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arthquake seismology" id="206" name="Google Shape;20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0950" y="1080088"/>
            <a:ext cx="6982200" cy="56528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"/>
          <p:cNvSpPr txBox="1"/>
          <p:nvPr/>
        </p:nvSpPr>
        <p:spPr>
          <a:xfrm>
            <a:off x="5468476" y="5124450"/>
            <a:ext cx="1955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Zhao et al. (1997)</a:t>
            </a:r>
            <a:endParaRPr/>
          </a:p>
        </p:txBody>
      </p:sp>
      <p:sp>
        <p:nvSpPr>
          <p:cNvPr id="208" name="Google Shape;208;p3"/>
          <p:cNvSpPr txBox="1"/>
          <p:nvPr/>
        </p:nvSpPr>
        <p:spPr>
          <a:xfrm>
            <a:off x="6112850" y="5767900"/>
            <a:ext cx="2814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faster (= colder, stronger)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"/>
          <p:cNvSpPr txBox="1"/>
          <p:nvPr/>
        </p:nvSpPr>
        <p:spPr>
          <a:xfrm>
            <a:off x="1104525" y="5767900"/>
            <a:ext cx="937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slower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6"/>
          <p:cNvSpPr txBox="1"/>
          <p:nvPr/>
        </p:nvSpPr>
        <p:spPr>
          <a:xfrm>
            <a:off x="919375" y="5319400"/>
            <a:ext cx="10644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The dashed lines are “isotherms” – lines of constant temperature – highlighting the HP-LT conditions of subduction metamorphism.</a:t>
            </a:r>
            <a:endParaRPr/>
          </a:p>
        </p:txBody>
      </p:sp>
      <p:sp>
        <p:nvSpPr>
          <p:cNvPr id="215" name="Google Shape;215;p6"/>
          <p:cNvSpPr txBox="1"/>
          <p:nvPr/>
        </p:nvSpPr>
        <p:spPr>
          <a:xfrm>
            <a:off x="919373" y="165600"/>
            <a:ext cx="108807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chemeClr val="dk1"/>
                </a:solidFill>
              </a:rPr>
              <a:t>s</a:t>
            </a:r>
            <a:r>
              <a:rPr lang="en-US" sz="3800">
                <a:solidFill>
                  <a:schemeClr val="dk1"/>
                </a:solidFill>
              </a:rPr>
              <a:t>implified thermal structure of a subduction zone</a:t>
            </a:r>
            <a:endParaRPr sz="1200"/>
          </a:p>
        </p:txBody>
      </p:sp>
      <p:pic>
        <p:nvPicPr>
          <p:cNvPr id="216" name="Google Shape;216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8400" y="939900"/>
            <a:ext cx="8555203" cy="4185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6"/>
          <p:cNvSpPr txBox="1"/>
          <p:nvPr/>
        </p:nvSpPr>
        <p:spPr>
          <a:xfrm>
            <a:off x="919375" y="5821000"/>
            <a:ext cx="10644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Different subduction zones will have different thermal structures: some subduction zones are “cold” (subduction of old plates) and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some are “hot” or “warm” (subduction of younger plates) – but all show the curving of isotherms downward with depth as seen in this image.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"/>
          <p:cNvSpPr txBox="1"/>
          <p:nvPr/>
        </p:nvSpPr>
        <p:spPr>
          <a:xfrm>
            <a:off x="1151382" y="380471"/>
            <a:ext cx="95583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</a:rPr>
              <a:t>predicted mineral assemblages as a function of P-T conditions in a subduction zone: sediment vs. basalt</a:t>
            </a:r>
            <a:endParaRPr/>
          </a:p>
        </p:txBody>
      </p:sp>
      <p:sp>
        <p:nvSpPr>
          <p:cNvPr id="224" name="Google Shape;224;p5"/>
          <p:cNvSpPr txBox="1"/>
          <p:nvPr/>
        </p:nvSpPr>
        <p:spPr>
          <a:xfrm>
            <a:off x="8868475" y="6400675"/>
            <a:ext cx="2855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</a:rPr>
              <a:t>modified from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>
                <a:solidFill>
                  <a:schemeClr val="dk1"/>
                </a:solidFill>
              </a:rPr>
              <a:t>v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Keken et al.</a:t>
            </a:r>
            <a:r>
              <a:rPr lang="en-US" sz="1200">
                <a:solidFill>
                  <a:schemeClr val="dk1"/>
                </a:solidFill>
              </a:rPr>
              <a:t> (</a:t>
            </a: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2011)</a:t>
            </a:r>
            <a:endParaRPr sz="800"/>
          </a:p>
        </p:txBody>
      </p:sp>
      <p:pic>
        <p:nvPicPr>
          <p:cNvPr id="225" name="Google Shape;22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4438" y="1140919"/>
            <a:ext cx="9792182" cy="5037826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5"/>
          <p:cNvSpPr/>
          <p:nvPr/>
        </p:nvSpPr>
        <p:spPr>
          <a:xfrm>
            <a:off x="6416425" y="4305225"/>
            <a:ext cx="1918200" cy="1324800"/>
          </a:xfrm>
          <a:prstGeom prst="rect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5"/>
          <p:cNvSpPr/>
          <p:nvPr/>
        </p:nvSpPr>
        <p:spPr>
          <a:xfrm>
            <a:off x="1670250" y="4360425"/>
            <a:ext cx="1918200" cy="1324800"/>
          </a:xfrm>
          <a:prstGeom prst="rect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5"/>
          <p:cNvSpPr/>
          <p:nvPr/>
        </p:nvSpPr>
        <p:spPr>
          <a:xfrm flipH="1">
            <a:off x="2531598" y="6292825"/>
            <a:ext cx="534900" cy="369300"/>
          </a:xfrm>
          <a:prstGeom prst="rect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5"/>
          <p:cNvSpPr txBox="1"/>
          <p:nvPr/>
        </p:nvSpPr>
        <p:spPr>
          <a:xfrm>
            <a:off x="3146100" y="6277375"/>
            <a:ext cx="3891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typical conditions recorded in metamorphic rocks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"/>
          <p:cNvSpPr txBox="1"/>
          <p:nvPr/>
        </p:nvSpPr>
        <p:spPr>
          <a:xfrm>
            <a:off x="815308" y="985664"/>
            <a:ext cx="99999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Let’s focus on BASALT and see how it changes when it is subducted </a:t>
            </a:r>
            <a:endParaRPr/>
          </a:p>
        </p:txBody>
      </p:sp>
      <p:pic>
        <p:nvPicPr>
          <p:cNvPr id="235" name="Google Shape;235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6200" y="3808762"/>
            <a:ext cx="2737800" cy="23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6350" y="3808763"/>
            <a:ext cx="2737801" cy="23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16500" y="3808150"/>
            <a:ext cx="2737800" cy="234297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7"/>
          <p:cNvSpPr txBox="1"/>
          <p:nvPr/>
        </p:nvSpPr>
        <p:spPr>
          <a:xfrm>
            <a:off x="1103900" y="2597000"/>
            <a:ext cx="101835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keep in mind that the basaltic rocks (oceanic crust) that subducts has been partially hydrated before subduction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2023-11-10T19:18:50Z</dcterms:created>
  <dc:creator>Erkan Toraman</dc:creator>
</cp:coreProperties>
</file>